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8" r:id="rId21"/>
    <p:sldId id="289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맑은 고딕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CED1"/>
          </a:solidFill>
        </a:fill>
      </a:tcStyle>
    </a:wholeTbl>
    <a:band2H>
      <a:tcTxStyle/>
      <a:tcStyle>
        <a:tcBdr/>
        <a:fill>
          <a:solidFill>
            <a:srgbClr val="E8E8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7E1E4"/>
          </a:solidFill>
        </a:fill>
      </a:tcStyle>
    </a:wholeTbl>
    <a:band2H>
      <a:tcTxStyle/>
      <a:tcStyle>
        <a:tcBdr/>
        <a:fill>
          <a:solidFill>
            <a:srgbClr val="ECF0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CFCF"/>
          </a:solidFill>
        </a:fill>
      </a:tcStyle>
    </a:wholeTbl>
    <a:band2H>
      <a:tcTxStyle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1" name="Shape 101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맑은 고딕"/>
      </a:defRPr>
    </a:lvl1pPr>
    <a:lvl2pPr indent="228600" latinLnBrk="0">
      <a:defRPr sz="1200">
        <a:latin typeface="+mj-lt"/>
        <a:ea typeface="+mj-ea"/>
        <a:cs typeface="+mj-cs"/>
        <a:sym typeface="맑은 고딕"/>
      </a:defRPr>
    </a:lvl2pPr>
    <a:lvl3pPr indent="457200" latinLnBrk="0">
      <a:defRPr sz="1200">
        <a:latin typeface="+mj-lt"/>
        <a:ea typeface="+mj-ea"/>
        <a:cs typeface="+mj-cs"/>
        <a:sym typeface="맑은 고딕"/>
      </a:defRPr>
    </a:lvl3pPr>
    <a:lvl4pPr indent="685800" latinLnBrk="0">
      <a:defRPr sz="1200">
        <a:latin typeface="+mj-lt"/>
        <a:ea typeface="+mj-ea"/>
        <a:cs typeface="+mj-cs"/>
        <a:sym typeface="맑은 고딕"/>
      </a:defRPr>
    </a:lvl4pPr>
    <a:lvl5pPr indent="914400" latinLnBrk="0">
      <a:defRPr sz="1200">
        <a:latin typeface="+mj-lt"/>
        <a:ea typeface="+mj-ea"/>
        <a:cs typeface="+mj-cs"/>
        <a:sym typeface="맑은 고딕"/>
      </a:defRPr>
    </a:lvl5pPr>
    <a:lvl6pPr indent="1143000" latinLnBrk="0">
      <a:defRPr sz="1200">
        <a:latin typeface="+mj-lt"/>
        <a:ea typeface="+mj-ea"/>
        <a:cs typeface="+mj-cs"/>
        <a:sym typeface="맑은 고딕"/>
      </a:defRPr>
    </a:lvl6pPr>
    <a:lvl7pPr indent="1371600" latinLnBrk="0">
      <a:defRPr sz="1200">
        <a:latin typeface="+mj-lt"/>
        <a:ea typeface="+mj-ea"/>
        <a:cs typeface="+mj-cs"/>
        <a:sym typeface="맑은 고딕"/>
      </a:defRPr>
    </a:lvl7pPr>
    <a:lvl8pPr indent="1600200" latinLnBrk="0">
      <a:defRPr sz="1200">
        <a:latin typeface="+mj-lt"/>
        <a:ea typeface="+mj-ea"/>
        <a:cs typeface="+mj-cs"/>
        <a:sym typeface="맑은 고딕"/>
      </a:defRPr>
    </a:lvl8pPr>
    <a:lvl9pPr indent="1828800" latinLnBrk="0">
      <a:defRPr sz="1200">
        <a:latin typeface="+mj-lt"/>
        <a:ea typeface="+mj-ea"/>
        <a:cs typeface="+mj-cs"/>
        <a:sym typeface="맑은 고딕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12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92" name="그림 개체 틀 2"/>
          <p:cNvSpPr>
            <a:spLocks noGrp="1"/>
          </p:cNvSpPr>
          <p:nvPr>
            <p:ph type="pic" sz="half" idx="13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93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21" name="본문 첫 번째 줄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텍스트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제목 텍스트</a:t>
            </a:r>
          </a:p>
        </p:txBody>
      </p:sp>
      <p:sp>
        <p:nvSpPr>
          <p:cNvPr id="30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3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제목 텍스트"/>
          <p:cNvSpPr txBox="1">
            <a:spLocks noGrp="1"/>
          </p:cNvSpPr>
          <p:nvPr>
            <p:ph type="title"/>
          </p:nvPr>
        </p:nvSpPr>
        <p:spPr>
          <a:xfrm>
            <a:off x="838200" y="5388766"/>
            <a:ext cx="10515600" cy="1325565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39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0" y="0"/>
            <a:ext cx="6096000" cy="2562226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0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48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57" name="본문 첫 번째 줄…"/>
          <p:cNvSpPr txBox="1">
            <a:spLocks noGrp="1"/>
          </p:cNvSpPr>
          <p:nvPr>
            <p:ph type="body" sz="quarter" idx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제목 텍스트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제목 텍스트</a:t>
            </a:r>
          </a:p>
        </p:txBody>
      </p:sp>
      <p:sp>
        <p:nvSpPr>
          <p:cNvPr id="6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제목 텍스트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제목 텍스트</a:t>
            </a:r>
          </a:p>
        </p:txBody>
      </p:sp>
      <p:sp>
        <p:nvSpPr>
          <p:cNvPr id="82" name="본문 첫 번째 줄…"/>
          <p:cNvSpPr txBox="1">
            <a:spLocks noGrp="1"/>
          </p:cNvSpPr>
          <p:nvPr>
            <p:ph type="body" sz="half" idx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83" name="텍스트 개체 틀 3"/>
          <p:cNvSpPr>
            <a:spLocks noGrp="1"/>
          </p:cNvSpPr>
          <p:nvPr>
            <p:ph type="body" sz="quarter" idx="13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ctr">
            <a:normAutofit/>
          </a:bodyPr>
          <a:lstStyle/>
          <a:p>
            <a:r>
              <a:t>제목 텍스트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/>
          <a:p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6786"/>
            <a:ext cx="273654" cy="264253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04" name="TextBox 29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105" name="TextBox 30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grpSp>
        <p:nvGrpSpPr>
          <p:cNvPr id="109" name="그룹 37"/>
          <p:cNvGrpSpPr/>
          <p:nvPr/>
        </p:nvGrpSpPr>
        <p:grpSpPr>
          <a:xfrm>
            <a:off x="425940" y="1711101"/>
            <a:ext cx="3442165" cy="4292366"/>
            <a:chOff x="0" y="0"/>
            <a:chExt cx="3442163" cy="4292364"/>
          </a:xfrm>
        </p:grpSpPr>
        <p:sp>
          <p:nvSpPr>
            <p:cNvPr id="106" name="직사각형 32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07" name="TextBox 35"/>
            <p:cNvSpPr txBox="1"/>
            <p:nvPr/>
          </p:nvSpPr>
          <p:spPr>
            <a:xfrm>
              <a:off x="864492" y="3133926"/>
              <a:ext cx="1770734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데이터 베이스</a:t>
              </a:r>
            </a:p>
          </p:txBody>
        </p:sp>
        <p:sp>
          <p:nvSpPr>
            <p:cNvPr id="108" name="TextBox 36"/>
            <p:cNvSpPr txBox="1"/>
            <p:nvPr/>
          </p:nvSpPr>
          <p:spPr>
            <a:xfrm>
              <a:off x="45718" y="3744227"/>
              <a:ext cx="3350726" cy="548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정치 분야 뉴스 제목들의 단어로 워드 클라우드 만들기</a:t>
              </a:r>
            </a:p>
          </p:txBody>
        </p:sp>
      </p:grpSp>
      <p:grpSp>
        <p:nvGrpSpPr>
          <p:cNvPr id="113" name="그룹 38"/>
          <p:cNvGrpSpPr/>
          <p:nvPr/>
        </p:nvGrpSpPr>
        <p:grpSpPr>
          <a:xfrm>
            <a:off x="4374918" y="1711101"/>
            <a:ext cx="3442165" cy="4229117"/>
            <a:chOff x="0" y="0"/>
            <a:chExt cx="3442163" cy="4229115"/>
          </a:xfrm>
        </p:grpSpPr>
        <p:sp>
          <p:nvSpPr>
            <p:cNvPr id="110" name="직사각형 39"/>
            <p:cNvSpPr/>
            <p:nvPr/>
          </p:nvSpPr>
          <p:spPr>
            <a:xfrm>
              <a:off x="-1" y="-1"/>
              <a:ext cx="3442164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1" name="TextBox 40"/>
            <p:cNvSpPr txBox="1"/>
            <p:nvPr/>
          </p:nvSpPr>
          <p:spPr>
            <a:xfrm>
              <a:off x="864491" y="3117148"/>
              <a:ext cx="1770734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워드 클라우드</a:t>
              </a:r>
            </a:p>
          </p:txBody>
        </p:sp>
        <p:sp>
          <p:nvSpPr>
            <p:cNvPr id="112" name="TextBox 41"/>
            <p:cNvSpPr txBox="1"/>
            <p:nvPr/>
          </p:nvSpPr>
          <p:spPr>
            <a:xfrm>
              <a:off x="45718" y="3693427"/>
              <a:ext cx="3350724" cy="53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정치 분야 뉴스 내 각 단어 사이의 연관성 확률 구하기</a:t>
              </a:r>
            </a:p>
          </p:txBody>
        </p:sp>
      </p:grpSp>
      <p:grpSp>
        <p:nvGrpSpPr>
          <p:cNvPr id="117" name="그룹 42"/>
          <p:cNvGrpSpPr/>
          <p:nvPr/>
        </p:nvGrpSpPr>
        <p:grpSpPr>
          <a:xfrm>
            <a:off x="8323894" y="1711101"/>
            <a:ext cx="3442165" cy="4247383"/>
            <a:chOff x="0" y="0"/>
            <a:chExt cx="3442163" cy="4247381"/>
          </a:xfrm>
        </p:grpSpPr>
        <p:sp>
          <p:nvSpPr>
            <p:cNvPr id="114" name="직사각형 43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15" name="TextBox 44"/>
            <p:cNvSpPr txBox="1"/>
            <p:nvPr/>
          </p:nvSpPr>
          <p:spPr>
            <a:xfrm>
              <a:off x="78337" y="3100370"/>
              <a:ext cx="3343044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교차 분석과 카이 제곱 검정</a:t>
              </a:r>
            </a:p>
          </p:txBody>
        </p:sp>
        <p:sp>
          <p:nvSpPr>
            <p:cNvPr id="116" name="TextBox 45"/>
            <p:cNvSpPr txBox="1"/>
            <p:nvPr/>
          </p:nvSpPr>
          <p:spPr>
            <a:xfrm>
              <a:off x="45718" y="3693428"/>
              <a:ext cx="3350726" cy="553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뉴스 댓글 중 네이버 클린봇이 필터 못한 광고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t>욕설 필터하기</a:t>
              </a:r>
            </a:p>
          </p:txBody>
        </p:sp>
      </p:grpSp>
      <p:sp>
        <p:nvSpPr>
          <p:cNvPr id="118" name="TextBox 22"/>
          <p:cNvSpPr txBox="1"/>
          <p:nvPr/>
        </p:nvSpPr>
        <p:spPr>
          <a:xfrm>
            <a:off x="1972397" y="908849"/>
            <a:ext cx="580830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워드 클라우드 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 제곱 검정 </a:t>
            </a:r>
            <a:r>
              <a:t>&gt;</a:t>
            </a:r>
          </a:p>
        </p:txBody>
      </p:sp>
      <p:pic>
        <p:nvPicPr>
          <p:cNvPr id="119" name="Picture 4" descr="Picture 4"/>
          <p:cNvPicPr>
            <a:picLocks noChangeAspect="1"/>
          </p:cNvPicPr>
          <p:nvPr/>
        </p:nvPicPr>
        <p:blipFill>
          <a:blip r:embed="rId2"/>
          <a:srcRect l="3883" t="15358" r="3883" b="15358"/>
          <a:stretch>
            <a:fillRect/>
          </a:stretch>
        </p:blipFill>
        <p:spPr>
          <a:xfrm>
            <a:off x="425899" y="1719196"/>
            <a:ext cx="3442028" cy="3002127"/>
          </a:xfrm>
          <a:prstGeom prst="rect">
            <a:avLst/>
          </a:prstGeom>
          <a:ln w="12700">
            <a:miter lim="400000"/>
          </a:ln>
        </p:spPr>
      </p:pic>
      <p:pic>
        <p:nvPicPr>
          <p:cNvPr id="120" name="chisq code.png" descr="chisq co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4137" y="1734423"/>
            <a:ext cx="3401681" cy="29717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63" name="TextBox 29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264" name="TextBox 30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grpSp>
        <p:nvGrpSpPr>
          <p:cNvPr id="268" name="그룹 37"/>
          <p:cNvGrpSpPr/>
          <p:nvPr/>
        </p:nvGrpSpPr>
        <p:grpSpPr>
          <a:xfrm>
            <a:off x="425940" y="1711101"/>
            <a:ext cx="3442165" cy="4292366"/>
            <a:chOff x="0" y="0"/>
            <a:chExt cx="3442163" cy="4292364"/>
          </a:xfrm>
        </p:grpSpPr>
        <p:sp>
          <p:nvSpPr>
            <p:cNvPr id="265" name="직사각형 32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66" name="TextBox 35"/>
            <p:cNvSpPr txBox="1"/>
            <p:nvPr/>
          </p:nvSpPr>
          <p:spPr>
            <a:xfrm>
              <a:off x="690324" y="3133926"/>
              <a:ext cx="2119069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집단간 차이 검정</a:t>
              </a:r>
            </a:p>
          </p:txBody>
        </p:sp>
        <p:sp>
          <p:nvSpPr>
            <p:cNvPr id="267" name="TextBox 36"/>
            <p:cNvSpPr txBox="1"/>
            <p:nvPr/>
          </p:nvSpPr>
          <p:spPr>
            <a:xfrm>
              <a:off x="45718" y="3744227"/>
              <a:ext cx="3350726" cy="548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정치 분야 뉴스 제목들의 단어로 워드 클라우드 만들기</a:t>
              </a:r>
            </a:p>
          </p:txBody>
        </p:sp>
      </p:grpSp>
      <p:grpSp>
        <p:nvGrpSpPr>
          <p:cNvPr id="272" name="그룹 38"/>
          <p:cNvGrpSpPr/>
          <p:nvPr/>
        </p:nvGrpSpPr>
        <p:grpSpPr>
          <a:xfrm>
            <a:off x="4374918" y="1711101"/>
            <a:ext cx="3442165" cy="4229117"/>
            <a:chOff x="0" y="0"/>
            <a:chExt cx="3442163" cy="4229115"/>
          </a:xfrm>
        </p:grpSpPr>
        <p:sp>
          <p:nvSpPr>
            <p:cNvPr id="269" name="직사각형 39"/>
            <p:cNvSpPr/>
            <p:nvPr/>
          </p:nvSpPr>
          <p:spPr>
            <a:xfrm>
              <a:off x="-1" y="-1"/>
              <a:ext cx="3442164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0" name="TextBox 40"/>
            <p:cNvSpPr txBox="1"/>
            <p:nvPr/>
          </p:nvSpPr>
          <p:spPr>
            <a:xfrm>
              <a:off x="822149" y="3117148"/>
              <a:ext cx="1855417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의사 결정 트리</a:t>
              </a:r>
            </a:p>
          </p:txBody>
        </p:sp>
        <p:sp>
          <p:nvSpPr>
            <p:cNvPr id="271" name="TextBox 41"/>
            <p:cNvSpPr txBox="1"/>
            <p:nvPr/>
          </p:nvSpPr>
          <p:spPr>
            <a:xfrm>
              <a:off x="45718" y="3693427"/>
              <a:ext cx="3350724" cy="53568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정치 분야 뉴스 내 각 단어 사이의 연관성 확률 구하기</a:t>
              </a:r>
            </a:p>
          </p:txBody>
        </p:sp>
      </p:grpSp>
      <p:grpSp>
        <p:nvGrpSpPr>
          <p:cNvPr id="276" name="그룹 42"/>
          <p:cNvGrpSpPr/>
          <p:nvPr/>
        </p:nvGrpSpPr>
        <p:grpSpPr>
          <a:xfrm>
            <a:off x="8323894" y="1711101"/>
            <a:ext cx="3442165" cy="4247383"/>
            <a:chOff x="0" y="0"/>
            <a:chExt cx="3442163" cy="4247381"/>
          </a:xfrm>
        </p:grpSpPr>
        <p:sp>
          <p:nvSpPr>
            <p:cNvPr id="273" name="직사각형 43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74" name="TextBox 44"/>
            <p:cNvSpPr txBox="1"/>
            <p:nvPr/>
          </p:nvSpPr>
          <p:spPr>
            <a:xfrm>
              <a:off x="996318" y="3100370"/>
              <a:ext cx="1507082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인공 신경망</a:t>
              </a:r>
            </a:p>
          </p:txBody>
        </p:sp>
        <p:sp>
          <p:nvSpPr>
            <p:cNvPr id="275" name="TextBox 45"/>
            <p:cNvSpPr txBox="1"/>
            <p:nvPr/>
          </p:nvSpPr>
          <p:spPr>
            <a:xfrm>
              <a:off x="45718" y="3693428"/>
              <a:ext cx="3350726" cy="55395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뉴스 댓글 중 네이버 클린봇이 필터 못한 광고</a:t>
              </a:r>
              <a:r>
                <a:rPr>
                  <a:latin typeface="Arial"/>
                  <a:ea typeface="Arial"/>
                  <a:cs typeface="Arial"/>
                  <a:sym typeface="Arial"/>
                </a:rPr>
                <a:t>/</a:t>
              </a:r>
              <a:r>
                <a:t>욕설 필터하기</a:t>
              </a:r>
            </a:p>
          </p:txBody>
        </p:sp>
      </p:grpSp>
      <p:sp>
        <p:nvSpPr>
          <p:cNvPr id="277" name="TextBox 22"/>
          <p:cNvSpPr txBox="1"/>
          <p:nvPr/>
        </p:nvSpPr>
        <p:spPr>
          <a:xfrm>
            <a:off x="1972397" y="908849"/>
            <a:ext cx="4692587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</a:t>
            </a:r>
            <a:r>
              <a:t>,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  <a:r>
              <a:t> &gt;</a:t>
            </a:r>
          </a:p>
        </p:txBody>
      </p:sp>
      <p:pic>
        <p:nvPicPr>
          <p:cNvPr id="27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004" y="1796775"/>
            <a:ext cx="2877809" cy="283294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9" name="Picture 4" descr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65901" y="1914525"/>
            <a:ext cx="3164882" cy="26294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4917" y="1729749"/>
            <a:ext cx="3442165" cy="29990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283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집단간 차이 검정</a:t>
            </a:r>
          </a:p>
        </p:txBody>
      </p:sp>
      <p:sp>
        <p:nvSpPr>
          <p:cNvPr id="28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285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6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287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88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289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292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9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91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295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집단간 차이 검정</a:t>
            </a:r>
          </a:p>
        </p:txBody>
      </p:sp>
      <p:sp>
        <p:nvSpPr>
          <p:cNvPr id="296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297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98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299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00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301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04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02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3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07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05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06" name="Step 2.…"/>
            <p:cNvSpPr txBox="1"/>
            <p:nvPr/>
          </p:nvSpPr>
          <p:spPr>
            <a:xfrm>
              <a:off x="508827" y="354372"/>
              <a:ext cx="2144649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시각화 및 분석</a:t>
              </a:r>
            </a:p>
          </p:txBody>
        </p:sp>
      </p:grpSp>
      <p:pic>
        <p:nvPicPr>
          <p:cNvPr id="308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32" y="2493622"/>
            <a:ext cx="4320002" cy="3039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11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집단간 차이 검정</a:t>
            </a:r>
          </a:p>
        </p:txBody>
      </p:sp>
      <p:sp>
        <p:nvSpPr>
          <p:cNvPr id="312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313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4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315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16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317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20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1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19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23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2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22" name="Step 2.…"/>
            <p:cNvSpPr txBox="1"/>
            <p:nvPr/>
          </p:nvSpPr>
          <p:spPr>
            <a:xfrm>
              <a:off x="508827" y="354372"/>
              <a:ext cx="2144649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시각화 및 분석</a:t>
              </a:r>
            </a:p>
          </p:txBody>
        </p:sp>
      </p:grpSp>
      <p:pic>
        <p:nvPicPr>
          <p:cNvPr id="324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32" y="2493622"/>
            <a:ext cx="4320002" cy="29507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27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집단간 차이 검정</a:t>
            </a:r>
          </a:p>
        </p:txBody>
      </p:sp>
      <p:sp>
        <p:nvSpPr>
          <p:cNvPr id="32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329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0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331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32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333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36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3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5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39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3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38" name="Step 2.…"/>
            <p:cNvSpPr txBox="1"/>
            <p:nvPr/>
          </p:nvSpPr>
          <p:spPr>
            <a:xfrm>
              <a:off x="508827" y="354372"/>
              <a:ext cx="2144649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시각화 및 분석</a:t>
              </a:r>
            </a:p>
          </p:txBody>
        </p:sp>
      </p:grpSp>
      <p:grpSp>
        <p:nvGrpSpPr>
          <p:cNvPr id="342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34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41" name="Step 3.…"/>
            <p:cNvSpPr txBox="1"/>
            <p:nvPr/>
          </p:nvSpPr>
          <p:spPr>
            <a:xfrm>
              <a:off x="508827" y="354372"/>
              <a:ext cx="2144648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검정 및 해석</a:t>
              </a:r>
            </a:p>
          </p:txBody>
        </p:sp>
      </p:grpSp>
      <p:pic>
        <p:nvPicPr>
          <p:cNvPr id="34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732" y="2243375"/>
            <a:ext cx="4320002" cy="1327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34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127" y="4204789"/>
            <a:ext cx="4320000" cy="1314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47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집단간 차이 검정</a:t>
            </a:r>
          </a:p>
        </p:txBody>
      </p:sp>
      <p:sp>
        <p:nvSpPr>
          <p:cNvPr id="34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349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0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351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52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353" name="TextBox 29"/>
          <p:cNvSpPr txBox="1"/>
          <p:nvPr/>
        </p:nvSpPr>
        <p:spPr>
          <a:xfrm>
            <a:off x="1972397" y="908849"/>
            <a:ext cx="207287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집단간 차이 검정 </a:t>
            </a:r>
            <a:r>
              <a:t>&gt;</a:t>
            </a:r>
          </a:p>
        </p:txBody>
      </p:sp>
      <p:grpSp>
        <p:nvGrpSpPr>
          <p:cNvPr id="356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5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5" name="Step 1.…"/>
            <p:cNvSpPr txBox="1"/>
            <p:nvPr/>
          </p:nvSpPr>
          <p:spPr>
            <a:xfrm>
              <a:off x="508827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59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5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58" name="Step 2.…"/>
            <p:cNvSpPr txBox="1"/>
            <p:nvPr/>
          </p:nvSpPr>
          <p:spPr>
            <a:xfrm>
              <a:off x="508827" y="354372"/>
              <a:ext cx="2144649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시각화 및 분석</a:t>
              </a:r>
            </a:p>
          </p:txBody>
        </p:sp>
      </p:grpSp>
      <p:grpSp>
        <p:nvGrpSpPr>
          <p:cNvPr id="362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36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1" name="Step 3.…"/>
            <p:cNvSpPr txBox="1"/>
            <p:nvPr/>
          </p:nvSpPr>
          <p:spPr>
            <a:xfrm>
              <a:off x="508827" y="354372"/>
              <a:ext cx="2144648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검정 및 해석</a:t>
              </a:r>
            </a:p>
          </p:txBody>
        </p:sp>
      </p:grpSp>
      <p:pic>
        <p:nvPicPr>
          <p:cNvPr id="363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27" y="2324637"/>
            <a:ext cx="4320000" cy="147918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4" name="Picture 11" descr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319" y="4124102"/>
            <a:ext cx="4320002" cy="145318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7" name="Oval 20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365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66" name="Outcome"/>
            <p:cNvSpPr txBox="1"/>
            <p:nvPr/>
          </p:nvSpPr>
          <p:spPr>
            <a:xfrm>
              <a:off x="508827" y="438042"/>
              <a:ext cx="2144649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 Outcome</a:t>
              </a:r>
            </a:p>
          </p:txBody>
        </p:sp>
      </p:grpSp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70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의사 결정 트리</a:t>
            </a:r>
          </a:p>
        </p:txBody>
      </p:sp>
      <p:sp>
        <p:nvSpPr>
          <p:cNvPr id="371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372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3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374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75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376" name="TextBox 29"/>
          <p:cNvSpPr txBox="1"/>
          <p:nvPr/>
        </p:nvSpPr>
        <p:spPr>
          <a:xfrm>
            <a:off x="1972397" y="908849"/>
            <a:ext cx="187513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 </a:t>
            </a:r>
            <a:r>
              <a:t>&gt;</a:t>
            </a:r>
          </a:p>
        </p:txBody>
      </p:sp>
      <p:grpSp>
        <p:nvGrpSpPr>
          <p:cNvPr id="379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77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78" name="Step 1.…"/>
            <p:cNvSpPr txBox="1"/>
            <p:nvPr/>
          </p:nvSpPr>
          <p:spPr>
            <a:xfrm>
              <a:off x="508828" y="354372"/>
              <a:ext cx="2144647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38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011" y="2100133"/>
            <a:ext cx="4484618" cy="3811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83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의사 결정 트리</a:t>
            </a:r>
          </a:p>
        </p:txBody>
      </p:sp>
      <p:sp>
        <p:nvSpPr>
          <p:cNvPr id="38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385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6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387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388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389" name="TextBox 29"/>
          <p:cNvSpPr txBox="1"/>
          <p:nvPr/>
        </p:nvSpPr>
        <p:spPr>
          <a:xfrm>
            <a:off x="1972397" y="908849"/>
            <a:ext cx="187513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 </a:t>
            </a:r>
            <a:r>
              <a:t>&gt;</a:t>
            </a:r>
          </a:p>
        </p:txBody>
      </p:sp>
      <p:grpSp>
        <p:nvGrpSpPr>
          <p:cNvPr id="392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39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1" name="Step 1.…"/>
            <p:cNvSpPr txBox="1"/>
            <p:nvPr/>
          </p:nvSpPr>
          <p:spPr>
            <a:xfrm>
              <a:off x="508828" y="354372"/>
              <a:ext cx="2144647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395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393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394" name="Step 2.…"/>
            <p:cNvSpPr txBox="1"/>
            <p:nvPr/>
          </p:nvSpPr>
          <p:spPr>
            <a:xfrm>
              <a:off x="508828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트리 선정</a:t>
              </a:r>
            </a:p>
          </p:txBody>
        </p:sp>
      </p:grpSp>
      <p:pic>
        <p:nvPicPr>
          <p:cNvPr id="39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20" y="2100133"/>
            <a:ext cx="4492601" cy="3783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399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의사 결정 트리</a:t>
            </a:r>
          </a:p>
        </p:txBody>
      </p:sp>
      <p:sp>
        <p:nvSpPr>
          <p:cNvPr id="400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401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2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403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04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405" name="TextBox 29"/>
          <p:cNvSpPr txBox="1"/>
          <p:nvPr/>
        </p:nvSpPr>
        <p:spPr>
          <a:xfrm>
            <a:off x="1972397" y="908849"/>
            <a:ext cx="1875132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의사 결정 트리 </a:t>
            </a:r>
            <a:r>
              <a:t>&gt;</a:t>
            </a:r>
          </a:p>
        </p:txBody>
      </p:sp>
      <p:grpSp>
        <p:nvGrpSpPr>
          <p:cNvPr id="408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40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07" name="Step 1.…"/>
            <p:cNvSpPr txBox="1"/>
            <p:nvPr/>
          </p:nvSpPr>
          <p:spPr>
            <a:xfrm>
              <a:off x="508828" y="354372"/>
              <a:ext cx="2144647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11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409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0" name="Step 2.…"/>
            <p:cNvSpPr txBox="1"/>
            <p:nvPr/>
          </p:nvSpPr>
          <p:spPr>
            <a:xfrm>
              <a:off x="508828" y="354372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        트리 선정</a:t>
              </a:r>
            </a:p>
          </p:txBody>
        </p:sp>
      </p:grpSp>
      <p:pic>
        <p:nvPicPr>
          <p:cNvPr id="412" name="Decision Tree.png" descr="Decision Tre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897" y="2100133"/>
            <a:ext cx="4674847" cy="38179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15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413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14" name="Step 3.…"/>
            <p:cNvSpPr txBox="1"/>
            <p:nvPr/>
          </p:nvSpPr>
          <p:spPr>
            <a:xfrm>
              <a:off x="508828" y="362397"/>
              <a:ext cx="2144647" cy="637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418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</a:p>
        </p:txBody>
      </p:sp>
      <p:sp>
        <p:nvSpPr>
          <p:cNvPr id="41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r>
              <a:t> </a:t>
            </a:r>
          </a:p>
        </p:txBody>
      </p:sp>
      <p:sp>
        <p:nvSpPr>
          <p:cNvPr id="420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r>
              <a:t>PART 2</a:t>
            </a:r>
          </a:p>
        </p:txBody>
      </p:sp>
      <p:sp>
        <p:nvSpPr>
          <p:cNvPr id="422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3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424" name="TextBox 29"/>
          <p:cNvSpPr txBox="1"/>
          <p:nvPr/>
        </p:nvSpPr>
        <p:spPr>
          <a:xfrm>
            <a:off x="1972398" y="908848"/>
            <a:ext cx="161388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  <a:r>
              <a:t> &gt;</a:t>
            </a:r>
          </a:p>
        </p:txBody>
      </p:sp>
      <p:grpSp>
        <p:nvGrpSpPr>
          <p:cNvPr id="427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42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6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64A4CD01-AE56-463E-913A-1FE1B4758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694" y="2085975"/>
            <a:ext cx="4491558" cy="3811588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123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데이터 베이스</a:t>
            </a:r>
          </a:p>
        </p:txBody>
      </p:sp>
      <p:sp>
        <p:nvSpPr>
          <p:cNvPr id="12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125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26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12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128" name="TextBox 29"/>
          <p:cNvSpPr txBox="1"/>
          <p:nvPr/>
        </p:nvSpPr>
        <p:spPr>
          <a:xfrm>
            <a:off x="1972397" y="908849"/>
            <a:ext cx="181162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pic>
        <p:nvPicPr>
          <p:cNvPr id="1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9" y="2636959"/>
            <a:ext cx="4320002" cy="2709619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Arrow: Down 19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33" name="Oval 2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131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32" name="Step 1. DB 구축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418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</a:p>
        </p:txBody>
      </p:sp>
      <p:sp>
        <p:nvSpPr>
          <p:cNvPr id="41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r>
              <a:t> </a:t>
            </a:r>
          </a:p>
        </p:txBody>
      </p:sp>
      <p:sp>
        <p:nvSpPr>
          <p:cNvPr id="420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r>
              <a:t>PART 2</a:t>
            </a:r>
          </a:p>
        </p:txBody>
      </p:sp>
      <p:sp>
        <p:nvSpPr>
          <p:cNvPr id="422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3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424" name="TextBox 29"/>
          <p:cNvSpPr txBox="1"/>
          <p:nvPr/>
        </p:nvSpPr>
        <p:spPr>
          <a:xfrm>
            <a:off x="1972398" y="908848"/>
            <a:ext cx="161388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  <a:r>
              <a:t> &gt;</a:t>
            </a:r>
          </a:p>
        </p:txBody>
      </p:sp>
      <p:grpSp>
        <p:nvGrpSpPr>
          <p:cNvPr id="427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42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6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30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428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9" name="Step 2. 모델 생성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433" name="Oval 3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43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2" name="Step 3. 모델 예측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pic>
        <p:nvPicPr>
          <p:cNvPr id="437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319" y="2858893"/>
            <a:ext cx="4320001" cy="2265751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94092635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418" name="Title 3"/>
          <p:cNvSpPr txBox="1"/>
          <p:nvPr/>
        </p:nvSpPr>
        <p:spPr>
          <a:xfrm>
            <a:off x="793389" y="1338427"/>
            <a:ext cx="4487863" cy="718973"/>
          </a:xfrm>
          <a:prstGeom prst="rect">
            <a:avLst/>
          </a:prstGeom>
          <a:gradFill>
            <a:gsLst>
              <a:gs pos="0">
                <a:schemeClr val="accent4">
                  <a:hueOff val="-286627"/>
                  <a:lumOff val="27129"/>
                </a:schemeClr>
              </a:gs>
              <a:gs pos="50000">
                <a:srgbClr val="FFDE8E"/>
              </a:gs>
              <a:gs pos="100000">
                <a:schemeClr val="accent4">
                  <a:hueOff val="-246971"/>
                  <a:lumOff val="20268"/>
                </a:schemeClr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</a:p>
        </p:txBody>
      </p:sp>
      <p:sp>
        <p:nvSpPr>
          <p:cNvPr id="41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chemeClr val="accent1">
                  <a:satOff val="-8771"/>
                  <a:lumOff val="33746"/>
                </a:schemeClr>
              </a:gs>
              <a:gs pos="50000">
                <a:srgbClr val="9898A0"/>
              </a:gs>
              <a:gs pos="100000">
                <a:schemeClr val="accent1">
                  <a:satOff val="-8462"/>
                  <a:lumOff val="22602"/>
                </a:schemeClr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/>
            </a:lvl1pPr>
          </a:lstStyle>
          <a:p>
            <a:r>
              <a:t> </a:t>
            </a:r>
          </a:p>
        </p:txBody>
      </p:sp>
      <p:sp>
        <p:nvSpPr>
          <p:cNvPr id="420" name="직사각형 28"/>
          <p:cNvSpPr/>
          <p:nvPr/>
        </p:nvSpPr>
        <p:spPr>
          <a:xfrm>
            <a:off x="-1" y="239201"/>
            <a:ext cx="175493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21" name="TextBox 7"/>
          <p:cNvSpPr txBox="1"/>
          <p:nvPr/>
        </p:nvSpPr>
        <p:spPr>
          <a:xfrm>
            <a:off x="314897" y="239201"/>
            <a:ext cx="1137603" cy="4370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>
                <a:solidFill>
                  <a:srgbClr val="333F50"/>
                </a:solidFill>
              </a:defRPr>
            </a:lvl1pPr>
          </a:lstStyle>
          <a:p>
            <a:r>
              <a:t>PART 2</a:t>
            </a:r>
          </a:p>
        </p:txBody>
      </p:sp>
      <p:sp>
        <p:nvSpPr>
          <p:cNvPr id="422" name="Arrow: Down 26"/>
          <p:cNvSpPr/>
          <p:nvPr/>
        </p:nvSpPr>
        <p:spPr>
          <a:xfrm>
            <a:off x="7368851" y="1005052"/>
            <a:ext cx="2675950" cy="52465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3" name="TextBox 28"/>
          <p:cNvSpPr txBox="1"/>
          <p:nvPr/>
        </p:nvSpPr>
        <p:spPr>
          <a:xfrm>
            <a:off x="1924772" y="255873"/>
            <a:ext cx="3253562" cy="669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분야 별 수행 결과</a:t>
            </a:r>
          </a:p>
        </p:txBody>
      </p:sp>
      <p:sp>
        <p:nvSpPr>
          <p:cNvPr id="424" name="TextBox 29"/>
          <p:cNvSpPr txBox="1"/>
          <p:nvPr/>
        </p:nvSpPr>
        <p:spPr>
          <a:xfrm>
            <a:off x="1972398" y="908848"/>
            <a:ext cx="1613883" cy="3868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>
                <a:solidFill>
                  <a:srgbClr val="333F50"/>
                </a:solidFill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인공 신경망</a:t>
            </a:r>
            <a:r>
              <a:t> &gt;</a:t>
            </a:r>
          </a:p>
        </p:txBody>
      </p:sp>
      <p:grpSp>
        <p:nvGrpSpPr>
          <p:cNvPr id="427" name="Oval 31"/>
          <p:cNvGrpSpPr/>
          <p:nvPr/>
        </p:nvGrpSpPr>
        <p:grpSpPr>
          <a:xfrm>
            <a:off x="5895973" y="1240080"/>
            <a:ext cx="3162303" cy="1362293"/>
            <a:chOff x="0" y="0"/>
            <a:chExt cx="3162302" cy="1362292"/>
          </a:xfrm>
        </p:grpSpPr>
        <p:sp>
          <p:nvSpPr>
            <p:cNvPr id="425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6" name="Step 1. 데이터 가공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30" name="Oval 32"/>
          <p:cNvGrpSpPr/>
          <p:nvPr/>
        </p:nvGrpSpPr>
        <p:grpSpPr>
          <a:xfrm>
            <a:off x="8380410" y="2324638"/>
            <a:ext cx="3162304" cy="1362293"/>
            <a:chOff x="0" y="0"/>
            <a:chExt cx="3162302" cy="1362292"/>
          </a:xfrm>
        </p:grpSpPr>
        <p:sp>
          <p:nvSpPr>
            <p:cNvPr id="428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29" name="Step 2. 모델 생성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433" name="Oval 33"/>
          <p:cNvGrpSpPr/>
          <p:nvPr/>
        </p:nvGrpSpPr>
        <p:grpSpPr>
          <a:xfrm>
            <a:off x="5895973" y="3428999"/>
            <a:ext cx="3162303" cy="1362294"/>
            <a:chOff x="0" y="0"/>
            <a:chExt cx="3162302" cy="1362292"/>
          </a:xfrm>
        </p:grpSpPr>
        <p:sp>
          <p:nvSpPr>
            <p:cNvPr id="431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endParaRPr/>
            </a:p>
          </p:txBody>
        </p:sp>
        <p:sp>
          <p:nvSpPr>
            <p:cNvPr id="432" name="Step 3. 모델 예측"/>
            <p:cNvSpPr txBox="1"/>
            <p:nvPr/>
          </p:nvSpPr>
          <p:spPr>
            <a:xfrm>
              <a:off x="508828" y="487722"/>
              <a:ext cx="2144646" cy="38684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/>
            <a:p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grpSp>
        <p:nvGrpSpPr>
          <p:cNvPr id="436" name="Oval 34"/>
          <p:cNvGrpSpPr/>
          <p:nvPr/>
        </p:nvGrpSpPr>
        <p:grpSpPr>
          <a:xfrm>
            <a:off x="8380410" y="4513800"/>
            <a:ext cx="3162304" cy="1362293"/>
            <a:chOff x="0" y="0"/>
            <a:chExt cx="3162302" cy="1362292"/>
          </a:xfrm>
        </p:grpSpPr>
        <p:sp>
          <p:nvSpPr>
            <p:cNvPr id="434" name="타원형"/>
            <p:cNvSpPr/>
            <p:nvPr/>
          </p:nvSpPr>
          <p:spPr>
            <a:xfrm>
              <a:off x="-1" y="-1"/>
              <a:ext cx="3162304" cy="1362294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800"/>
              </a:pPr>
              <a:endParaRPr/>
            </a:p>
          </p:txBody>
        </p:sp>
        <p:sp>
          <p:nvSpPr>
            <p:cNvPr id="435" name="Outcome"/>
            <p:cNvSpPr txBox="1"/>
            <p:nvPr/>
          </p:nvSpPr>
          <p:spPr>
            <a:xfrm>
              <a:off x="508828" y="438042"/>
              <a:ext cx="2144646" cy="4862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spAutoFit/>
            </a:bodyPr>
            <a:lstStyle>
              <a:lvl1pPr algn="ctr">
                <a:defRPr sz="2800"/>
              </a:lvl1pPr>
            </a:lstStyle>
            <a:p>
              <a:r>
                <a:t> Outcome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DF32E5CF-3F84-4BF9-B8C2-3BC507830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001" y="2719556"/>
            <a:ext cx="4210638" cy="14575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4062D7-29C3-4A75-AE45-44CC0A42D3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199" y="4750655"/>
            <a:ext cx="4246333" cy="286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57155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40" name="TextBox 29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441" name="TextBox 30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grpSp>
        <p:nvGrpSpPr>
          <p:cNvPr id="445" name="그룹 37"/>
          <p:cNvGrpSpPr/>
          <p:nvPr/>
        </p:nvGrpSpPr>
        <p:grpSpPr>
          <a:xfrm>
            <a:off x="425940" y="1711100"/>
            <a:ext cx="3442165" cy="3744231"/>
            <a:chOff x="0" y="0"/>
            <a:chExt cx="3442163" cy="3744229"/>
          </a:xfrm>
        </p:grpSpPr>
        <p:sp>
          <p:nvSpPr>
            <p:cNvPr id="442" name="직사각형 32"/>
            <p:cNvSpPr/>
            <p:nvPr/>
          </p:nvSpPr>
          <p:spPr>
            <a:xfrm>
              <a:off x="0" y="0"/>
              <a:ext cx="3442164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3" name="TextBox 35"/>
            <p:cNvSpPr txBox="1"/>
            <p:nvPr/>
          </p:nvSpPr>
          <p:spPr>
            <a:xfrm>
              <a:off x="1763146" y="3133927"/>
              <a:ext cx="1243430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연관 분석</a:t>
              </a:r>
            </a:p>
          </p:txBody>
        </p:sp>
        <p:sp>
          <p:nvSpPr>
            <p:cNvPr id="444" name="TextBox 36"/>
            <p:cNvSpPr/>
            <p:nvPr/>
          </p:nvSpPr>
          <p:spPr>
            <a:xfrm>
              <a:off x="45718" y="3744229"/>
              <a:ext cx="3350726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내용내용</a:t>
              </a:r>
            </a:p>
          </p:txBody>
        </p:sp>
      </p:grpSp>
      <p:grpSp>
        <p:nvGrpSpPr>
          <p:cNvPr id="449" name="그룹 38"/>
          <p:cNvGrpSpPr/>
          <p:nvPr/>
        </p:nvGrpSpPr>
        <p:grpSpPr>
          <a:xfrm>
            <a:off x="4374918" y="1711101"/>
            <a:ext cx="3442165" cy="4241567"/>
            <a:chOff x="0" y="0"/>
            <a:chExt cx="3442163" cy="4241565"/>
          </a:xfrm>
        </p:grpSpPr>
        <p:sp>
          <p:nvSpPr>
            <p:cNvPr id="446" name="직사각형 39"/>
            <p:cNvSpPr/>
            <p:nvPr/>
          </p:nvSpPr>
          <p:spPr>
            <a:xfrm>
              <a:off x="-1" y="-1"/>
              <a:ext cx="3442164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47" name="TextBox 40"/>
            <p:cNvSpPr txBox="1"/>
            <p:nvPr/>
          </p:nvSpPr>
          <p:spPr>
            <a:xfrm>
              <a:off x="1128143" y="3117148"/>
              <a:ext cx="1243430" cy="4810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군집 분석</a:t>
              </a:r>
            </a:p>
          </p:txBody>
        </p:sp>
        <p:sp>
          <p:nvSpPr>
            <p:cNvPr id="448" name="TextBox 41"/>
            <p:cNvSpPr txBox="1"/>
            <p:nvPr/>
          </p:nvSpPr>
          <p:spPr>
            <a:xfrm>
              <a:off x="45718" y="3693428"/>
              <a:ext cx="3350724" cy="548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댓글 작성자의 유형을 분석하여</a:t>
              </a:r>
              <a:br/>
              <a:r>
                <a:t>카테고리 별 댓글 작성자 분류</a:t>
              </a:r>
            </a:p>
          </p:txBody>
        </p:sp>
      </p:grpSp>
      <p:grpSp>
        <p:nvGrpSpPr>
          <p:cNvPr id="453" name="그룹 42"/>
          <p:cNvGrpSpPr/>
          <p:nvPr/>
        </p:nvGrpSpPr>
        <p:grpSpPr>
          <a:xfrm>
            <a:off x="8323894" y="1711101"/>
            <a:ext cx="3442165" cy="4241567"/>
            <a:chOff x="0" y="0"/>
            <a:chExt cx="3442163" cy="4241565"/>
          </a:xfrm>
        </p:grpSpPr>
        <p:sp>
          <p:nvSpPr>
            <p:cNvPr id="450" name="직사각형 43"/>
            <p:cNvSpPr/>
            <p:nvPr/>
          </p:nvSpPr>
          <p:spPr>
            <a:xfrm>
              <a:off x="-1" y="-1"/>
              <a:ext cx="3442165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51" name="TextBox 44"/>
            <p:cNvSpPr txBox="1"/>
            <p:nvPr/>
          </p:nvSpPr>
          <p:spPr>
            <a:xfrm>
              <a:off x="1376023" y="3100371"/>
              <a:ext cx="747672" cy="4597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2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KNN</a:t>
              </a:r>
            </a:p>
          </p:txBody>
        </p:sp>
        <p:sp>
          <p:nvSpPr>
            <p:cNvPr id="452" name="TextBox 45"/>
            <p:cNvSpPr txBox="1"/>
            <p:nvPr/>
          </p:nvSpPr>
          <p:spPr>
            <a:xfrm>
              <a:off x="45718" y="3693428"/>
              <a:ext cx="3350726" cy="5481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 sz="1400"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KNN 알고리즘을 사용한</a:t>
              </a:r>
              <a:br/>
              <a:r>
                <a:t>댓글 작성자로 카테고리 예측</a:t>
              </a:r>
            </a:p>
          </p:txBody>
        </p:sp>
      </p:grpSp>
      <p:sp>
        <p:nvSpPr>
          <p:cNvPr id="454" name="TextBox 22"/>
          <p:cNvSpPr txBox="1"/>
          <p:nvPr/>
        </p:nvSpPr>
        <p:spPr>
          <a:xfrm>
            <a:off x="1972398" y="908849"/>
            <a:ext cx="3007309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연관 분석, 군집 분석, KNN</a:t>
            </a:r>
            <a:r>
              <a:t> &gt;</a:t>
            </a:r>
          </a:p>
        </p:txBody>
      </p:sp>
      <p:pic>
        <p:nvPicPr>
          <p:cNvPr id="45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4917" y="1718448"/>
            <a:ext cx="3442164" cy="2989597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4867" y="1726745"/>
            <a:ext cx="3420218" cy="29730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459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군집 분석</a:t>
            </a:r>
          </a:p>
        </p:txBody>
      </p:sp>
      <p:sp>
        <p:nvSpPr>
          <p:cNvPr id="460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461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2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463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64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465" name="TextBox 29"/>
          <p:cNvSpPr txBox="1"/>
          <p:nvPr/>
        </p:nvSpPr>
        <p:spPr>
          <a:xfrm>
            <a:off x="1972398" y="908849"/>
            <a:ext cx="1416142" cy="37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군집 분석 &gt;</a:t>
            </a:r>
          </a:p>
        </p:txBody>
      </p:sp>
      <p:grpSp>
        <p:nvGrpSpPr>
          <p:cNvPr id="468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46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67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46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214" y="2082800"/>
            <a:ext cx="4494213" cy="3817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47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군집 분석</a:t>
            </a:r>
          </a:p>
        </p:txBody>
      </p:sp>
      <p:sp>
        <p:nvSpPr>
          <p:cNvPr id="47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474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476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7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478" name="TextBox 29"/>
          <p:cNvSpPr txBox="1"/>
          <p:nvPr/>
        </p:nvSpPr>
        <p:spPr>
          <a:xfrm>
            <a:off x="1972398" y="908849"/>
            <a:ext cx="1416142" cy="37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군집 분석 &gt;</a:t>
            </a:r>
          </a:p>
        </p:txBody>
      </p:sp>
      <p:grpSp>
        <p:nvGrpSpPr>
          <p:cNvPr id="481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479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0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484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48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83" name="Step 2. 군집 분류"/>
            <p:cNvSpPr txBox="1"/>
            <p:nvPr/>
          </p:nvSpPr>
          <p:spPr>
            <a:xfrm>
              <a:off x="508828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분류</a:t>
              </a:r>
            </a:p>
          </p:txBody>
        </p:sp>
      </p:grpSp>
      <p:pic>
        <p:nvPicPr>
          <p:cNvPr id="48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142" y="2082799"/>
            <a:ext cx="4492358" cy="381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488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군집 분석</a:t>
            </a:r>
          </a:p>
        </p:txBody>
      </p:sp>
      <p:sp>
        <p:nvSpPr>
          <p:cNvPr id="48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490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1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492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493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494" name="TextBox 29"/>
          <p:cNvSpPr txBox="1"/>
          <p:nvPr/>
        </p:nvSpPr>
        <p:spPr>
          <a:xfrm>
            <a:off x="1972398" y="908849"/>
            <a:ext cx="1416142" cy="37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군집 분석 &gt;</a:t>
            </a:r>
          </a:p>
        </p:txBody>
      </p:sp>
      <p:grpSp>
        <p:nvGrpSpPr>
          <p:cNvPr id="497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495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6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00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498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499" name="Step 2. 군집 분석"/>
            <p:cNvSpPr txBox="1"/>
            <p:nvPr/>
          </p:nvSpPr>
          <p:spPr>
            <a:xfrm>
              <a:off x="508828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분석</a:t>
              </a:r>
            </a:p>
          </p:txBody>
        </p:sp>
      </p:grpSp>
      <p:grpSp>
        <p:nvGrpSpPr>
          <p:cNvPr id="503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501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02" name="Step 3. 시각화"/>
            <p:cNvSpPr txBox="1"/>
            <p:nvPr/>
          </p:nvSpPr>
          <p:spPr>
            <a:xfrm>
              <a:off x="508828" y="495747"/>
              <a:ext cx="2144647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504" name="hclust dendrogram.png" descr="hclust dendro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828" y="2085975"/>
            <a:ext cx="4494216" cy="3817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507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군집 분석</a:t>
            </a:r>
          </a:p>
        </p:txBody>
      </p:sp>
      <p:sp>
        <p:nvSpPr>
          <p:cNvPr id="50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509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0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511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12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513" name="TextBox 29"/>
          <p:cNvSpPr txBox="1"/>
          <p:nvPr/>
        </p:nvSpPr>
        <p:spPr>
          <a:xfrm>
            <a:off x="1972398" y="908849"/>
            <a:ext cx="1416142" cy="3707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군집 분석 &gt;</a:t>
            </a:r>
          </a:p>
        </p:txBody>
      </p:sp>
      <p:grpSp>
        <p:nvGrpSpPr>
          <p:cNvPr id="516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514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5" name="Outcome"/>
            <p:cNvSpPr txBox="1"/>
            <p:nvPr/>
          </p:nvSpPr>
          <p:spPr>
            <a:xfrm>
              <a:off x="508828" y="438042"/>
              <a:ext cx="2144648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 Outcome</a:t>
              </a:r>
            </a:p>
          </p:txBody>
        </p:sp>
      </p:grpSp>
      <p:grpSp>
        <p:nvGrpSpPr>
          <p:cNvPr id="519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17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18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22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520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1" name="Step 2. 군집 분석"/>
            <p:cNvSpPr txBox="1"/>
            <p:nvPr/>
          </p:nvSpPr>
          <p:spPr>
            <a:xfrm>
              <a:off x="508828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군집 분석</a:t>
              </a:r>
            </a:p>
          </p:txBody>
        </p:sp>
      </p:grpSp>
      <p:grpSp>
        <p:nvGrpSpPr>
          <p:cNvPr id="525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523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24" name="Step 3. 시각화"/>
            <p:cNvSpPr txBox="1"/>
            <p:nvPr/>
          </p:nvSpPr>
          <p:spPr>
            <a:xfrm>
              <a:off x="508828" y="495747"/>
              <a:ext cx="2144647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52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402" y="2085975"/>
            <a:ext cx="4494216" cy="381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529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KNN</a:t>
            </a:r>
          </a:p>
        </p:txBody>
      </p:sp>
      <p:sp>
        <p:nvSpPr>
          <p:cNvPr id="530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531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2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533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34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535" name="TextBox 29"/>
          <p:cNvSpPr txBox="1"/>
          <p:nvPr/>
        </p:nvSpPr>
        <p:spPr>
          <a:xfrm>
            <a:off x="1972398" y="908849"/>
            <a:ext cx="104432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KNN &gt;</a:t>
            </a:r>
          </a:p>
        </p:txBody>
      </p:sp>
      <p:grpSp>
        <p:nvGrpSpPr>
          <p:cNvPr id="538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3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37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53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247" y="2085974"/>
            <a:ext cx="4496146" cy="381159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54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KNN</a:t>
            </a:r>
          </a:p>
        </p:txBody>
      </p:sp>
      <p:sp>
        <p:nvSpPr>
          <p:cNvPr id="54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544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546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4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548" name="TextBox 29"/>
          <p:cNvSpPr txBox="1"/>
          <p:nvPr/>
        </p:nvSpPr>
        <p:spPr>
          <a:xfrm>
            <a:off x="1972398" y="908849"/>
            <a:ext cx="104432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KNN &gt;</a:t>
            </a:r>
          </a:p>
        </p:txBody>
      </p:sp>
      <p:grpSp>
        <p:nvGrpSpPr>
          <p:cNvPr id="551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49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0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54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55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53" name="Step 2. 데이터 분리"/>
            <p:cNvSpPr txBox="1"/>
            <p:nvPr/>
          </p:nvSpPr>
          <p:spPr>
            <a:xfrm>
              <a:off x="508828" y="354374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KNN 알고리즘 적용</a:t>
              </a:r>
            </a:p>
          </p:txBody>
        </p:sp>
      </p:grpSp>
      <p:pic>
        <p:nvPicPr>
          <p:cNvPr id="555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2085975"/>
            <a:ext cx="4474442" cy="381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558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KNN</a:t>
            </a:r>
          </a:p>
        </p:txBody>
      </p:sp>
      <p:sp>
        <p:nvSpPr>
          <p:cNvPr id="559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560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1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562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63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564" name="TextBox 29"/>
          <p:cNvSpPr txBox="1"/>
          <p:nvPr/>
        </p:nvSpPr>
        <p:spPr>
          <a:xfrm>
            <a:off x="1972398" y="908848"/>
            <a:ext cx="1044323" cy="350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KNN &gt;</a:t>
            </a:r>
          </a:p>
        </p:txBody>
      </p:sp>
      <p:grpSp>
        <p:nvGrpSpPr>
          <p:cNvPr id="567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65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6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70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56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69" name="Step 3. 시각화"/>
            <p:cNvSpPr txBox="1"/>
            <p:nvPr/>
          </p:nvSpPr>
          <p:spPr>
            <a:xfrm>
              <a:off x="508828" y="354374"/>
              <a:ext cx="2144647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 lvl="1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최적 K 값 도출</a:t>
              </a:r>
            </a:p>
          </p:txBody>
        </p:sp>
      </p:grpSp>
      <p:pic>
        <p:nvPicPr>
          <p:cNvPr id="571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2085975"/>
            <a:ext cx="4487141" cy="38179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74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57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73" name="Step 2. 데이터 분리"/>
            <p:cNvSpPr txBox="1"/>
            <p:nvPr/>
          </p:nvSpPr>
          <p:spPr>
            <a:xfrm>
              <a:off x="508828" y="354374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KNN 알고리즘 적용</a:t>
              </a: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136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데이터 베이스</a:t>
            </a:r>
          </a:p>
        </p:txBody>
      </p:sp>
      <p:sp>
        <p:nvSpPr>
          <p:cNvPr id="137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138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39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140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141" name="TextBox 29"/>
          <p:cNvSpPr txBox="1"/>
          <p:nvPr/>
        </p:nvSpPr>
        <p:spPr>
          <a:xfrm>
            <a:off x="1972397" y="908849"/>
            <a:ext cx="181162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pic>
        <p:nvPicPr>
          <p:cNvPr id="142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85" y="2258217"/>
            <a:ext cx="2333627" cy="346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Arrow: Down 19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46" name="Oval 2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14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5" name="Step 1. DB 구축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  <p:grpSp>
        <p:nvGrpSpPr>
          <p:cNvPr id="149" name="Oval 2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14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48" name="Step 2. 테이블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테이블 생성</a:t>
              </a:r>
            </a:p>
          </p:txBody>
        </p:sp>
      </p:grpSp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577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KNN</a:t>
            </a:r>
          </a:p>
        </p:txBody>
      </p:sp>
      <p:sp>
        <p:nvSpPr>
          <p:cNvPr id="578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579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0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581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82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583" name="TextBox 29"/>
          <p:cNvSpPr txBox="1"/>
          <p:nvPr/>
        </p:nvSpPr>
        <p:spPr>
          <a:xfrm>
            <a:off x="1972398" y="908849"/>
            <a:ext cx="104432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KNN &gt;</a:t>
            </a:r>
          </a:p>
        </p:txBody>
      </p:sp>
      <p:grpSp>
        <p:nvGrpSpPr>
          <p:cNvPr id="586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58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5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589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587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88" name="Step 3. 시각화"/>
            <p:cNvSpPr txBox="1"/>
            <p:nvPr/>
          </p:nvSpPr>
          <p:spPr>
            <a:xfrm>
              <a:off x="508828" y="354374"/>
              <a:ext cx="2144647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 lvl="1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최적 K 값 도출</a:t>
              </a:r>
            </a:p>
          </p:txBody>
        </p:sp>
      </p:grpSp>
      <p:pic>
        <p:nvPicPr>
          <p:cNvPr id="590" name="knn plot.png" descr="knn plot.png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86355" y="2085975"/>
            <a:ext cx="4501931" cy="381158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93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59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592" name="Step 2. 데이터 분리"/>
            <p:cNvSpPr txBox="1"/>
            <p:nvPr/>
          </p:nvSpPr>
          <p:spPr>
            <a:xfrm>
              <a:off x="508828" y="354374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KNN 알고리즘 적용</a:t>
              </a:r>
            </a:p>
          </p:txBody>
        </p:sp>
      </p:grpSp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596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KNN</a:t>
            </a:r>
          </a:p>
        </p:txBody>
      </p:sp>
      <p:sp>
        <p:nvSpPr>
          <p:cNvPr id="597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598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599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600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01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602" name="TextBox 29"/>
          <p:cNvSpPr txBox="1"/>
          <p:nvPr/>
        </p:nvSpPr>
        <p:spPr>
          <a:xfrm>
            <a:off x="1972398" y="908849"/>
            <a:ext cx="1044323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KNN &gt;</a:t>
            </a:r>
          </a:p>
        </p:txBody>
      </p:sp>
      <p:grpSp>
        <p:nvGrpSpPr>
          <p:cNvPr id="605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603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4" name="Outcome"/>
            <p:cNvSpPr txBox="1"/>
            <p:nvPr/>
          </p:nvSpPr>
          <p:spPr>
            <a:xfrm>
              <a:off x="508828" y="438042"/>
              <a:ext cx="2144648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 Outcome</a:t>
              </a:r>
            </a:p>
          </p:txBody>
        </p:sp>
      </p:grpSp>
      <p:grpSp>
        <p:nvGrpSpPr>
          <p:cNvPr id="608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60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07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611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609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0" name="Step 3. 시각화"/>
            <p:cNvSpPr txBox="1"/>
            <p:nvPr/>
          </p:nvSpPr>
          <p:spPr>
            <a:xfrm>
              <a:off x="508828" y="354374"/>
              <a:ext cx="2144647" cy="6535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</a:p>
            <a:p>
              <a:pPr lvl="1"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최적 K 값 도출</a:t>
              </a:r>
            </a:p>
          </p:txBody>
        </p:sp>
      </p:grpSp>
      <p:grpSp>
        <p:nvGrpSpPr>
          <p:cNvPr id="614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61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3" name="Step 2. 데이터 분리"/>
            <p:cNvSpPr txBox="1"/>
            <p:nvPr/>
          </p:nvSpPr>
          <p:spPr>
            <a:xfrm>
              <a:off x="508828" y="354374"/>
              <a:ext cx="2144648" cy="6535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</a:p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   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KNN 알고리즘 적용</a:t>
              </a:r>
            </a:p>
          </p:txBody>
        </p:sp>
      </p:grpSp>
      <p:pic>
        <p:nvPicPr>
          <p:cNvPr id="615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794884" y="2085975"/>
            <a:ext cx="4494214" cy="3811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0" name="그룹 37"/>
          <p:cNvGrpSpPr/>
          <p:nvPr/>
        </p:nvGrpSpPr>
        <p:grpSpPr>
          <a:xfrm>
            <a:off x="733424" y="1738809"/>
            <a:ext cx="5173031" cy="3744230"/>
            <a:chOff x="0" y="0"/>
            <a:chExt cx="5173029" cy="3744228"/>
          </a:xfrm>
        </p:grpSpPr>
        <p:sp>
          <p:nvSpPr>
            <p:cNvPr id="617" name="직사각형 32"/>
            <p:cNvSpPr/>
            <p:nvPr/>
          </p:nvSpPr>
          <p:spPr>
            <a:xfrm>
              <a:off x="0" y="0"/>
              <a:ext cx="5173030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18" name="TextBox 35"/>
            <p:cNvSpPr txBox="1"/>
            <p:nvPr/>
          </p:nvSpPr>
          <p:spPr>
            <a:xfrm>
              <a:off x="2060665" y="3133927"/>
              <a:ext cx="2408197" cy="548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3200">
                  <a:solidFill>
                    <a:srgbClr val="333F5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Naïve Bayes</a:t>
              </a:r>
            </a:p>
          </p:txBody>
        </p:sp>
        <p:sp>
          <p:nvSpPr>
            <p:cNvPr id="619" name="TextBox 36"/>
            <p:cNvSpPr/>
            <p:nvPr/>
          </p:nvSpPr>
          <p:spPr>
            <a:xfrm>
              <a:off x="45718" y="3744228"/>
              <a:ext cx="5081590" cy="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extrusionOk="0">
                  <a:moveTo>
                    <a:pt x="0" y="0"/>
                  </a:moveTo>
                  <a:lnTo>
                    <a:pt x="21600" y="0"/>
                  </a:lnTo>
                  <a:lnTo>
                    <a:pt x="21600" y="0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lvl1pPr>
            </a:lstStyle>
            <a:p>
              <a:r>
                <a:t>내용내용</a:t>
              </a:r>
            </a:p>
          </p:txBody>
        </p:sp>
      </p:grpSp>
      <p:grpSp>
        <p:nvGrpSpPr>
          <p:cNvPr id="624" name="그룹 38"/>
          <p:cNvGrpSpPr/>
          <p:nvPr/>
        </p:nvGrpSpPr>
        <p:grpSpPr>
          <a:xfrm>
            <a:off x="6413269" y="1738808"/>
            <a:ext cx="5045309" cy="4375681"/>
            <a:chOff x="0" y="0"/>
            <a:chExt cx="5045307" cy="4375680"/>
          </a:xfrm>
        </p:grpSpPr>
        <p:sp>
          <p:nvSpPr>
            <p:cNvPr id="621" name="직사각형 39"/>
            <p:cNvSpPr/>
            <p:nvPr/>
          </p:nvSpPr>
          <p:spPr>
            <a:xfrm>
              <a:off x="0" y="-1"/>
              <a:ext cx="5045309" cy="3018431"/>
            </a:xfrm>
            <a:prstGeom prst="rect">
              <a:avLst/>
            </a:prstGeom>
            <a:solidFill>
              <a:srgbClr val="F2F2F2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22" name="TextBox 40"/>
            <p:cNvSpPr txBox="1"/>
            <p:nvPr/>
          </p:nvSpPr>
          <p:spPr>
            <a:xfrm>
              <a:off x="2072430" y="3117149"/>
              <a:ext cx="984805" cy="54804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8" tIns="45718" rIns="45718" bIns="45718" numCol="1" anchor="t">
              <a:spAutoFit/>
            </a:bodyPr>
            <a:lstStyle>
              <a:lvl1pPr algn="ctr">
                <a:defRPr sz="3200">
                  <a:solidFill>
                    <a:srgbClr val="333F5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SVM</a:t>
              </a:r>
            </a:p>
          </p:txBody>
        </p:sp>
        <p:sp>
          <p:nvSpPr>
            <p:cNvPr id="623" name="TextBox 41"/>
            <p:cNvSpPr txBox="1"/>
            <p:nvPr/>
          </p:nvSpPr>
          <p:spPr>
            <a:xfrm>
              <a:off x="45720" y="3693428"/>
              <a:ext cx="4953868" cy="6822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t">
              <a:spAutoFit/>
            </a:bodyPr>
            <a:lstStyle/>
            <a:p>
              <a: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정치 분야 뉴스 내 각 단어 사이의</a:t>
              </a:r>
              <a:endParaRPr>
                <a:latin typeface="Arial"/>
                <a:ea typeface="Arial"/>
                <a:cs typeface="Arial"/>
                <a:sym typeface="Arial"/>
              </a:endParaRPr>
            </a:p>
            <a:p>
              <a:pPr algn="ctr">
                <a:defRPr>
                  <a:solidFill>
                    <a:srgbClr val="333F50"/>
                  </a:solidFill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defRPr>
              </a:pPr>
              <a:r>
                <a:t>연관성 확률 구하기</a:t>
              </a:r>
            </a:p>
          </p:txBody>
        </p:sp>
      </p:grpSp>
      <p:sp>
        <p:nvSpPr>
          <p:cNvPr id="625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26" name="TextBox 21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627" name="TextBox 22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628" name="TextBox 24"/>
          <p:cNvSpPr txBox="1"/>
          <p:nvPr/>
        </p:nvSpPr>
        <p:spPr>
          <a:xfrm>
            <a:off x="1972397" y="908849"/>
            <a:ext cx="2467380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Naive Bayes, SVM &gt;</a:t>
            </a:r>
          </a:p>
        </p:txBody>
      </p:sp>
      <p:pic>
        <p:nvPicPr>
          <p:cNvPr id="629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4219" y="1828799"/>
            <a:ext cx="2883405" cy="28384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63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SVM</a:t>
            </a:r>
          </a:p>
        </p:txBody>
      </p:sp>
      <p:sp>
        <p:nvSpPr>
          <p:cNvPr id="63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634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636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3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638" name="TextBox 29"/>
          <p:cNvSpPr txBox="1"/>
          <p:nvPr/>
        </p:nvSpPr>
        <p:spPr>
          <a:xfrm>
            <a:off x="1972397" y="908849"/>
            <a:ext cx="1057048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SVM &gt;</a:t>
            </a:r>
          </a:p>
        </p:txBody>
      </p:sp>
      <p:grpSp>
        <p:nvGrpSpPr>
          <p:cNvPr id="641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639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0" name="Outcome"/>
            <p:cNvSpPr txBox="1"/>
            <p:nvPr/>
          </p:nvSpPr>
          <p:spPr>
            <a:xfrm>
              <a:off x="508827" y="438042"/>
              <a:ext cx="2144649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 Outcome</a:t>
              </a:r>
            </a:p>
          </p:txBody>
        </p:sp>
      </p:grpSp>
      <p:grpSp>
        <p:nvGrpSpPr>
          <p:cNvPr id="644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642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3" name="Step 1. 데이터 가공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647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645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6" name="Step 2. 모델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650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64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49" name="Step 3. 모델 예측"/>
            <p:cNvSpPr txBox="1"/>
            <p:nvPr/>
          </p:nvSpPr>
          <p:spPr>
            <a:xfrm>
              <a:off x="508827" y="487722"/>
              <a:ext cx="2144648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pic>
        <p:nvPicPr>
          <p:cNvPr id="651" name="Picture 8" descr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81" y="2191767"/>
            <a:ext cx="3992218" cy="36000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654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SVM</a:t>
            </a:r>
          </a:p>
        </p:txBody>
      </p:sp>
      <p:sp>
        <p:nvSpPr>
          <p:cNvPr id="655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656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57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658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659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660" name="TextBox 29"/>
          <p:cNvSpPr txBox="1"/>
          <p:nvPr/>
        </p:nvSpPr>
        <p:spPr>
          <a:xfrm>
            <a:off x="1972397" y="908849"/>
            <a:ext cx="1057048" cy="3506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&lt; SVM &gt;</a:t>
            </a:r>
          </a:p>
        </p:txBody>
      </p:sp>
      <p:grpSp>
        <p:nvGrpSpPr>
          <p:cNvPr id="663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66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2" name="Outcome"/>
            <p:cNvSpPr txBox="1"/>
            <p:nvPr/>
          </p:nvSpPr>
          <p:spPr>
            <a:xfrm>
              <a:off x="508827" y="438042"/>
              <a:ext cx="2144649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 Outcome</a:t>
              </a:r>
            </a:p>
          </p:txBody>
        </p:sp>
      </p:grpSp>
      <p:grpSp>
        <p:nvGrpSpPr>
          <p:cNvPr id="666" name="Oval 15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66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5" name="Step 1. 데이터 가공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669" name="Oval 16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66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68" name="Step 2. 모델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생성</a:t>
              </a:r>
            </a:p>
          </p:txBody>
        </p:sp>
      </p:grpSp>
      <p:grpSp>
        <p:nvGrpSpPr>
          <p:cNvPr id="672" name="Oval 18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67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671" name="Step 3. 모델 예측"/>
            <p:cNvSpPr txBox="1"/>
            <p:nvPr/>
          </p:nvSpPr>
          <p:spPr>
            <a:xfrm>
              <a:off x="508827" y="487722"/>
              <a:ext cx="2144648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모델 예측</a:t>
              </a:r>
            </a:p>
          </p:txBody>
        </p:sp>
      </p:grpSp>
      <p:pic>
        <p:nvPicPr>
          <p:cNvPr id="673" name="Picture 2" descr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07" y="2943225"/>
            <a:ext cx="4086227" cy="971550"/>
          </a:xfrm>
          <a:prstGeom prst="rect">
            <a:avLst/>
          </a:prstGeom>
          <a:ln w="12700">
            <a:miter lim="400000"/>
          </a:ln>
        </p:spPr>
      </p:pic>
      <p:pic>
        <p:nvPicPr>
          <p:cNvPr id="674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195" y="4232921"/>
            <a:ext cx="4029077" cy="962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15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데이터 베이스</a:t>
            </a:r>
          </a:p>
        </p:txBody>
      </p:sp>
      <p:sp>
        <p:nvSpPr>
          <p:cNvPr id="15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154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5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156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157" name="TextBox 29"/>
          <p:cNvSpPr txBox="1"/>
          <p:nvPr/>
        </p:nvSpPr>
        <p:spPr>
          <a:xfrm>
            <a:off x="1972397" y="908849"/>
            <a:ext cx="181162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pic>
        <p:nvPicPr>
          <p:cNvPr id="158" name="Picture 9" descr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7585" y="2258217"/>
            <a:ext cx="2333627" cy="3467102"/>
          </a:xfrm>
          <a:prstGeom prst="rect">
            <a:avLst/>
          </a:prstGeom>
          <a:ln w="12700">
            <a:miter lim="400000"/>
          </a:ln>
        </p:spPr>
      </p:pic>
      <p:sp>
        <p:nvSpPr>
          <p:cNvPr id="159" name="Arrow: Down 19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grpSp>
        <p:nvGrpSpPr>
          <p:cNvPr id="162" name="Oval 2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16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1" name="Step 1. DB 구축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  <p:grpSp>
        <p:nvGrpSpPr>
          <p:cNvPr id="165" name="Oval 2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163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4" name="Step 2. 테이블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테이블 생성</a:t>
              </a:r>
            </a:p>
          </p:txBody>
        </p:sp>
      </p:grpSp>
      <p:grpSp>
        <p:nvGrpSpPr>
          <p:cNvPr id="168" name="Oval 2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166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67" name="Step 3. 데이터 삽입"/>
            <p:cNvSpPr txBox="1"/>
            <p:nvPr/>
          </p:nvSpPr>
          <p:spPr>
            <a:xfrm>
              <a:off x="508827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</a:t>
              </a:r>
              <a:r>
                <a:t>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삽입</a:t>
              </a:r>
            </a:p>
          </p:txBody>
        </p:sp>
      </p:grp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None/>
              <a:defRPr sz="1600"/>
            </a:pPr>
            <a:endParaRPr/>
          </a:p>
        </p:txBody>
      </p:sp>
      <p:sp>
        <p:nvSpPr>
          <p:cNvPr id="171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데이터 베이스</a:t>
            </a:r>
          </a:p>
        </p:txBody>
      </p:sp>
      <p:sp>
        <p:nvSpPr>
          <p:cNvPr id="172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173" name="직사각형 28"/>
          <p:cNvSpPr/>
          <p:nvPr/>
        </p:nvSpPr>
        <p:spPr>
          <a:xfrm>
            <a:off x="-2" y="239201"/>
            <a:ext cx="175495" cy="1099228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4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175" name="Arrow: Down 26"/>
          <p:cNvSpPr/>
          <p:nvPr/>
        </p:nvSpPr>
        <p:spPr>
          <a:xfrm>
            <a:off x="7368850" y="1005051"/>
            <a:ext cx="2675952" cy="52465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76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177" name="TextBox 29"/>
          <p:cNvSpPr txBox="1"/>
          <p:nvPr/>
        </p:nvSpPr>
        <p:spPr>
          <a:xfrm>
            <a:off x="1972397" y="908849"/>
            <a:ext cx="1811620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데이터 베이스 </a:t>
            </a:r>
            <a:r>
              <a:t>&gt;</a:t>
            </a:r>
          </a:p>
        </p:txBody>
      </p:sp>
      <p:grpSp>
        <p:nvGrpSpPr>
          <p:cNvPr id="180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17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79" name="Step 1. DB 구축"/>
            <p:cNvSpPr txBox="1"/>
            <p:nvPr/>
          </p:nvSpPr>
          <p:spPr>
            <a:xfrm>
              <a:off x="508827" y="487722"/>
              <a:ext cx="2144648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DB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 구축</a:t>
              </a:r>
            </a:p>
          </p:txBody>
        </p:sp>
      </p:grpSp>
      <p:grpSp>
        <p:nvGrpSpPr>
          <p:cNvPr id="183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18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2" name="Step 2. 테이블 생성"/>
            <p:cNvSpPr txBox="1"/>
            <p:nvPr/>
          </p:nvSpPr>
          <p:spPr>
            <a:xfrm>
              <a:off x="508827" y="487722"/>
              <a:ext cx="2144649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테이블 생성</a:t>
              </a:r>
            </a:p>
          </p:txBody>
        </p:sp>
      </p:grpSp>
      <p:grpSp>
        <p:nvGrpSpPr>
          <p:cNvPr id="186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18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5" name="Step 3. 데이터 삽입"/>
            <p:cNvSpPr txBox="1"/>
            <p:nvPr/>
          </p:nvSpPr>
          <p:spPr>
            <a:xfrm>
              <a:off x="508827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</a:t>
              </a:r>
              <a:r>
                <a:t>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삽입</a:t>
              </a:r>
            </a:p>
          </p:txBody>
        </p:sp>
      </p:grpSp>
      <p:grpSp>
        <p:nvGrpSpPr>
          <p:cNvPr id="189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18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188" name="Outcome"/>
            <p:cNvSpPr txBox="1"/>
            <p:nvPr/>
          </p:nvSpPr>
          <p:spPr>
            <a:xfrm>
              <a:off x="508827" y="438042"/>
              <a:ext cx="2144649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 Outcome</a:t>
              </a:r>
            </a:p>
          </p:txBody>
        </p:sp>
      </p:grpSp>
      <p:pic>
        <p:nvPicPr>
          <p:cNvPr id="190" name="Picture 11" descr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399" y="2749130"/>
            <a:ext cx="4320000" cy="24852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r>
              <a:t>\</a:t>
            </a:r>
          </a:p>
        </p:txBody>
      </p:sp>
      <p:sp>
        <p:nvSpPr>
          <p:cNvPr id="193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 fontScale="85000" lnSpcReduction="1000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교차 분석과 카이제곱 검정</a:t>
            </a:r>
          </a:p>
        </p:txBody>
      </p:sp>
      <p:sp>
        <p:nvSpPr>
          <p:cNvPr id="194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195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6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197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198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199" name="TextBox 29"/>
          <p:cNvSpPr txBox="1"/>
          <p:nvPr/>
        </p:nvSpPr>
        <p:spPr>
          <a:xfrm>
            <a:off x="1972397" y="908849"/>
            <a:ext cx="292734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02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00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01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pic>
        <p:nvPicPr>
          <p:cNvPr id="203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823" y="2100133"/>
            <a:ext cx="4494996" cy="378327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r>
              <a:t>\</a:t>
            </a:r>
          </a:p>
        </p:txBody>
      </p:sp>
      <p:sp>
        <p:nvSpPr>
          <p:cNvPr id="206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 fontScale="85000" lnSpcReduction="1000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교차 분석과 카이제곱 검정</a:t>
            </a:r>
          </a:p>
        </p:txBody>
      </p:sp>
      <p:sp>
        <p:nvSpPr>
          <p:cNvPr id="207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208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09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210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11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212" name="TextBox 29"/>
          <p:cNvSpPr txBox="1"/>
          <p:nvPr/>
        </p:nvSpPr>
        <p:spPr>
          <a:xfrm>
            <a:off x="1972397" y="908849"/>
            <a:ext cx="292734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15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13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4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218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216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17" name="Step 2. 시각화"/>
            <p:cNvSpPr txBox="1"/>
            <p:nvPr/>
          </p:nvSpPr>
          <p:spPr>
            <a:xfrm>
              <a:off x="508828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pic>
        <p:nvPicPr>
          <p:cNvPr id="219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720" y="2100133"/>
            <a:ext cx="4505201" cy="381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r>
              <a:t>\</a:t>
            </a:r>
          </a:p>
        </p:txBody>
      </p:sp>
      <p:sp>
        <p:nvSpPr>
          <p:cNvPr id="222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 fontScale="85000" lnSpcReduction="1000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교차 분석과 카이제곱 검정</a:t>
            </a:r>
          </a:p>
        </p:txBody>
      </p:sp>
      <p:sp>
        <p:nvSpPr>
          <p:cNvPr id="223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224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5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226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27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228" name="TextBox 29"/>
          <p:cNvSpPr txBox="1"/>
          <p:nvPr/>
        </p:nvSpPr>
        <p:spPr>
          <a:xfrm>
            <a:off x="1972397" y="908849"/>
            <a:ext cx="292734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31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29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0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234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232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3" name="Step 2. 시각화"/>
            <p:cNvSpPr txBox="1"/>
            <p:nvPr/>
          </p:nvSpPr>
          <p:spPr>
            <a:xfrm>
              <a:off x="508828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grpSp>
        <p:nvGrpSpPr>
          <p:cNvPr id="237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235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36" name="Step 3. 카이제곱 검정"/>
            <p:cNvSpPr txBox="1"/>
            <p:nvPr/>
          </p:nvSpPr>
          <p:spPr>
            <a:xfrm>
              <a:off x="508828" y="487722"/>
              <a:ext cx="2144647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카이제곱 검정</a:t>
              </a:r>
            </a:p>
          </p:txBody>
        </p:sp>
      </p:grpSp>
      <p:pic>
        <p:nvPicPr>
          <p:cNvPr id="238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983" y="2100133"/>
            <a:ext cx="4508674" cy="38179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 Placeholder 3"/>
          <p:cNvSpPr txBox="1">
            <a:spLocks noGrp="1"/>
          </p:cNvSpPr>
          <p:nvPr>
            <p:ph type="body" sz="half" idx="1"/>
          </p:nvPr>
        </p:nvSpPr>
        <p:spPr>
          <a:xfrm>
            <a:off x="793389" y="2085975"/>
            <a:ext cx="4487863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  <a:defRPr sz="1600"/>
            </a:lvl1pPr>
          </a:lstStyle>
          <a:p>
            <a:r>
              <a:t>\</a:t>
            </a:r>
          </a:p>
        </p:txBody>
      </p:sp>
      <p:sp>
        <p:nvSpPr>
          <p:cNvPr id="241" name="Title 3"/>
          <p:cNvSpPr txBox="1"/>
          <p:nvPr/>
        </p:nvSpPr>
        <p:spPr>
          <a:xfrm>
            <a:off x="793389" y="1338427"/>
            <a:ext cx="4487863" cy="718974"/>
          </a:xfrm>
          <a:prstGeom prst="rect">
            <a:avLst/>
          </a:prstGeom>
          <a:gradFill>
            <a:gsLst>
              <a:gs pos="0">
                <a:srgbClr val="FFE39D"/>
              </a:gs>
              <a:gs pos="50000">
                <a:srgbClr val="FFDE8E"/>
              </a:gs>
              <a:gs pos="100000">
                <a:srgbClr val="FFDA7A"/>
              </a:gs>
            </a:gsLst>
            <a:lin ang="5400000"/>
          </a:gradFill>
          <a:ln w="6350">
            <a:solidFill>
              <a:schemeClr val="accent4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 anchor="b">
            <a:normAutofit fontScale="85000" lnSpcReduction="10000"/>
          </a:bodyPr>
          <a:lstStyle>
            <a:lvl1pPr>
              <a:lnSpc>
                <a:spcPct val="90000"/>
              </a:lnSpc>
              <a:defRPr sz="32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교차 분석과 카이제곱 검정</a:t>
            </a:r>
          </a:p>
        </p:txBody>
      </p:sp>
      <p:sp>
        <p:nvSpPr>
          <p:cNvPr id="242" name="Text Placeholder 5"/>
          <p:cNvSpPr txBox="1"/>
          <p:nvPr/>
        </p:nvSpPr>
        <p:spPr>
          <a:xfrm>
            <a:off x="793389" y="2085975"/>
            <a:ext cx="4487863" cy="3811588"/>
          </a:xfrm>
          <a:prstGeom prst="rect">
            <a:avLst/>
          </a:prstGeom>
          <a:gradFill>
            <a:gsLst>
              <a:gs pos="0">
                <a:srgbClr val="A4A4AC"/>
              </a:gs>
              <a:gs pos="50000">
                <a:srgbClr val="9898A0"/>
              </a:gs>
              <a:gs pos="100000">
                <a:srgbClr val="868691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8" tIns="45718" rIns="45718" bIns="45718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 </a:t>
            </a:r>
          </a:p>
        </p:txBody>
      </p:sp>
      <p:sp>
        <p:nvSpPr>
          <p:cNvPr id="243" name="직사각형 28"/>
          <p:cNvSpPr/>
          <p:nvPr/>
        </p:nvSpPr>
        <p:spPr>
          <a:xfrm>
            <a:off x="-2" y="239201"/>
            <a:ext cx="175495" cy="1099227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4" name="TextBox 7"/>
          <p:cNvSpPr txBox="1"/>
          <p:nvPr/>
        </p:nvSpPr>
        <p:spPr>
          <a:xfrm>
            <a:off x="314896" y="239201"/>
            <a:ext cx="1137602" cy="437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t>PART 2</a:t>
            </a:r>
          </a:p>
        </p:txBody>
      </p:sp>
      <p:sp>
        <p:nvSpPr>
          <p:cNvPr id="245" name="Arrow: Down 26"/>
          <p:cNvSpPr/>
          <p:nvPr/>
        </p:nvSpPr>
        <p:spPr>
          <a:xfrm>
            <a:off x="7368850" y="1005052"/>
            <a:ext cx="2675952" cy="52465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6642"/>
                </a:moveTo>
                <a:lnTo>
                  <a:pt x="4860" y="16642"/>
                </a:lnTo>
                <a:lnTo>
                  <a:pt x="4860" y="0"/>
                </a:lnTo>
                <a:lnTo>
                  <a:pt x="16740" y="0"/>
                </a:lnTo>
                <a:lnTo>
                  <a:pt x="16740" y="16642"/>
                </a:lnTo>
                <a:lnTo>
                  <a:pt x="21600" y="16642"/>
                </a:lnTo>
                <a:lnTo>
                  <a:pt x="10800" y="21600"/>
                </a:lnTo>
                <a:close/>
              </a:path>
            </a:pathLst>
          </a:custGeom>
          <a:solidFill>
            <a:srgbClr val="CECED1">
              <a:alpha val="90000"/>
            </a:srgbClr>
          </a:solidFill>
          <a:ln w="12700">
            <a:solidFill>
              <a:srgbClr val="CECED1">
                <a:alpha val="90000"/>
              </a:srgbClr>
            </a:solidFill>
            <a:miter/>
          </a:ln>
        </p:spPr>
        <p:txBody>
          <a:bodyPr lIns="45718" tIns="45718" rIns="45718" bIns="45718"/>
          <a:lstStyle/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sp>
        <p:nvSpPr>
          <p:cNvPr id="246" name="TextBox 28"/>
          <p:cNvSpPr txBox="1"/>
          <p:nvPr/>
        </p:nvSpPr>
        <p:spPr>
          <a:xfrm>
            <a:off x="1924772" y="255873"/>
            <a:ext cx="3253559" cy="669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>
                <a:solidFill>
                  <a:srgbClr val="333F50"/>
                </a:solidFill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defRPr>
            </a:lvl1pPr>
          </a:lstStyle>
          <a:p>
            <a:r>
              <a:t>분야 별 수행 결과</a:t>
            </a:r>
          </a:p>
        </p:txBody>
      </p:sp>
      <p:sp>
        <p:nvSpPr>
          <p:cNvPr id="247" name="TextBox 29"/>
          <p:cNvSpPr txBox="1"/>
          <p:nvPr/>
        </p:nvSpPr>
        <p:spPr>
          <a:xfrm>
            <a:off x="1972397" y="908849"/>
            <a:ext cx="2927341" cy="3868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333F5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&lt; </a:t>
            </a:r>
            <a:r>
              <a:rPr>
                <a:latin typeface="나눔스퀘어라운드 Regular"/>
                <a:ea typeface="나눔스퀘어라운드 Regular"/>
                <a:cs typeface="나눔스퀘어라운드 Regular"/>
                <a:sym typeface="나눔스퀘어라운드 Regular"/>
              </a:rPr>
              <a:t>교차 분석과 카이제곱 검정</a:t>
            </a:r>
            <a:r>
              <a:t> &gt;</a:t>
            </a:r>
          </a:p>
        </p:txBody>
      </p:sp>
      <p:grpSp>
        <p:nvGrpSpPr>
          <p:cNvPr id="250" name="Oval 31"/>
          <p:cNvGrpSpPr/>
          <p:nvPr/>
        </p:nvGrpSpPr>
        <p:grpSpPr>
          <a:xfrm>
            <a:off x="5895972" y="1240078"/>
            <a:ext cx="3162305" cy="1362298"/>
            <a:chOff x="-1" y="-1"/>
            <a:chExt cx="3162304" cy="1362296"/>
          </a:xfrm>
        </p:grpSpPr>
        <p:sp>
          <p:nvSpPr>
            <p:cNvPr id="248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F5D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49" name="Step 1. 데이터 가공"/>
            <p:cNvSpPr txBox="1"/>
            <p:nvPr/>
          </p:nvSpPr>
          <p:spPr>
            <a:xfrm>
              <a:off x="508828" y="487722"/>
              <a:ext cx="2144647" cy="38684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1.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데이터 가공</a:t>
              </a:r>
            </a:p>
          </p:txBody>
        </p:sp>
      </p:grpSp>
      <p:grpSp>
        <p:nvGrpSpPr>
          <p:cNvPr id="253" name="Oval 32"/>
          <p:cNvGrpSpPr/>
          <p:nvPr/>
        </p:nvGrpSpPr>
        <p:grpSpPr>
          <a:xfrm>
            <a:off x="8380409" y="2324636"/>
            <a:ext cx="3162307" cy="1362297"/>
            <a:chOff x="0" y="-1"/>
            <a:chExt cx="3162306" cy="1362296"/>
          </a:xfrm>
        </p:grpSpPr>
        <p:sp>
          <p:nvSpPr>
            <p:cNvPr id="251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EBA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2" name="Step 2. 시각화"/>
            <p:cNvSpPr txBox="1"/>
            <p:nvPr/>
          </p:nvSpPr>
          <p:spPr>
            <a:xfrm>
              <a:off x="508828" y="495747"/>
              <a:ext cx="2144648" cy="3707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2.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시각화</a:t>
              </a:r>
            </a:p>
          </p:txBody>
        </p:sp>
      </p:grpSp>
      <p:grpSp>
        <p:nvGrpSpPr>
          <p:cNvPr id="256" name="Oval 33"/>
          <p:cNvGrpSpPr/>
          <p:nvPr/>
        </p:nvGrpSpPr>
        <p:grpSpPr>
          <a:xfrm>
            <a:off x="5895972" y="3428997"/>
            <a:ext cx="3162305" cy="1362297"/>
            <a:chOff x="-1" y="-1"/>
            <a:chExt cx="3162304" cy="1362296"/>
          </a:xfrm>
        </p:grpSpPr>
        <p:sp>
          <p:nvSpPr>
            <p:cNvPr id="254" name="타원형"/>
            <p:cNvSpPr/>
            <p:nvPr/>
          </p:nvSpPr>
          <p:spPr>
            <a:xfrm>
              <a:off x="-2" y="-2"/>
              <a:ext cx="3162306" cy="1362297"/>
            </a:xfrm>
            <a:prstGeom prst="ellipse">
              <a:avLst/>
            </a:prstGeom>
            <a:solidFill>
              <a:srgbClr val="FFE17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5" name="Step 3. 카이제곱 검정"/>
            <p:cNvSpPr txBox="1"/>
            <p:nvPr/>
          </p:nvSpPr>
          <p:spPr>
            <a:xfrm>
              <a:off x="508828" y="487722"/>
              <a:ext cx="2144647" cy="386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>
                  <a:latin typeface="Arial"/>
                  <a:ea typeface="Arial"/>
                  <a:cs typeface="Arial"/>
                  <a:sym typeface="Arial"/>
                </a:defRPr>
              </a:pPr>
              <a:r>
                <a:t>Step 3. </a:t>
              </a:r>
              <a:r>
                <a:rPr>
                  <a:latin typeface="나눔스퀘어라운드 Regular"/>
                  <a:ea typeface="나눔스퀘어라운드 Regular"/>
                  <a:cs typeface="나눔스퀘어라운드 Regular"/>
                  <a:sym typeface="나눔스퀘어라운드 Regular"/>
                </a:rPr>
                <a:t>카이제곱 검정</a:t>
              </a:r>
            </a:p>
          </p:txBody>
        </p:sp>
      </p:grpSp>
      <p:grpSp>
        <p:nvGrpSpPr>
          <p:cNvPr id="259" name="Oval 34"/>
          <p:cNvGrpSpPr/>
          <p:nvPr/>
        </p:nvGrpSpPr>
        <p:grpSpPr>
          <a:xfrm>
            <a:off x="8380409" y="4513799"/>
            <a:ext cx="3162307" cy="1362297"/>
            <a:chOff x="0" y="-1"/>
            <a:chExt cx="3162306" cy="1362296"/>
          </a:xfrm>
        </p:grpSpPr>
        <p:sp>
          <p:nvSpPr>
            <p:cNvPr id="257" name="타원형"/>
            <p:cNvSpPr/>
            <p:nvPr/>
          </p:nvSpPr>
          <p:spPr>
            <a:xfrm>
              <a:off x="-1" y="-2"/>
              <a:ext cx="3162307" cy="1362297"/>
            </a:xfrm>
            <a:prstGeom prst="ellipse">
              <a:avLst/>
            </a:prstGeom>
            <a:solidFill>
              <a:srgbClr val="FFFF00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 sz="2800">
                  <a:latin typeface="Arial"/>
                  <a:ea typeface="Arial"/>
                  <a:cs typeface="Arial"/>
                  <a:sym typeface="Arial"/>
                </a:defRPr>
              </a:pPr>
              <a:endParaRPr/>
            </a:p>
          </p:txBody>
        </p:sp>
        <p:sp>
          <p:nvSpPr>
            <p:cNvPr id="258" name="Outcome"/>
            <p:cNvSpPr txBox="1"/>
            <p:nvPr/>
          </p:nvSpPr>
          <p:spPr>
            <a:xfrm>
              <a:off x="508828" y="438042"/>
              <a:ext cx="2144648" cy="48620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>
              <a:lvl1pPr algn="ctr">
                <a:defRPr sz="2800">
                  <a:latin typeface="Arial"/>
                  <a:ea typeface="Arial"/>
                  <a:cs typeface="Arial"/>
                  <a:sym typeface="Arial"/>
                </a:defRPr>
              </a:lvl1pPr>
            </a:lstStyle>
            <a:p>
              <a:r>
                <a:t> Outcome</a:t>
              </a:r>
            </a:p>
          </p:txBody>
        </p:sp>
      </p:grpSp>
      <p:pic>
        <p:nvPicPr>
          <p:cNvPr id="260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398" y="2092301"/>
            <a:ext cx="4487866" cy="37989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7485D"/>
      </a:accent1>
      <a:accent2>
        <a:srgbClr val="51738C"/>
      </a:accent2>
      <a:accent3>
        <a:srgbClr val="7FA7B1"/>
      </a:accent3>
      <a:accent4>
        <a:srgbClr val="FFCD13"/>
      </a:accent4>
      <a:accent5>
        <a:srgbClr val="CB9101"/>
      </a:accent5>
      <a:accent6>
        <a:srgbClr val="5C5354"/>
      </a:accent6>
      <a:hlink>
        <a:srgbClr val="0000FF"/>
      </a:hlink>
      <a:folHlink>
        <a:srgbClr val="FF00FF"/>
      </a:folHlink>
    </a:clrScheme>
    <a:fontScheme name="Office 테마">
      <a:majorFont>
        <a:latin typeface="맑은 고딕"/>
        <a:ea typeface="맑은 고딕"/>
        <a:cs typeface="맑은 고딕"/>
      </a:majorFont>
      <a:minorFont>
        <a:latin typeface="Helvetica"/>
        <a:ea typeface="Helvetica"/>
        <a:cs typeface="Helvetic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맑은 고딕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1018</Words>
  <Application>Microsoft Office PowerPoint</Application>
  <PresentationFormat>Widescreen</PresentationFormat>
  <Paragraphs>290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나눔스퀘어라운드 Regular</vt:lpstr>
      <vt:lpstr>맑은 고딕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Choi Lian</cp:lastModifiedBy>
  <cp:revision>1</cp:revision>
  <dcterms:modified xsi:type="dcterms:W3CDTF">2019-12-09T01:33:35Z</dcterms:modified>
</cp:coreProperties>
</file>